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6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540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4E8ADF8-3C6A-46BE-A9AC-F88FDD65A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98FBEF2-AB71-428F-8730-3759411A0F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8D83041-97D7-4029-B637-CDD43EA3D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63DFC-4C4E-4A80-83C0-FB5CCD9C6E1E}" type="datetimeFigureOut">
              <a:rPr lang="fr-BE" smtClean="0"/>
              <a:t>25-12-20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591AD0F-6129-4E8F-A951-684C0D83A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35FD7E0-AF75-4E29-A7D4-D4EA02BDA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DF9E-62E6-4C67-B506-333F9366198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91506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AA9AB6-DB85-4D83-B41F-BBAE58639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A43B3F2-2070-46AF-9728-FB8679C5A2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C561A59-8204-4837-85A3-5670355B1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63DFC-4C4E-4A80-83C0-FB5CCD9C6E1E}" type="datetimeFigureOut">
              <a:rPr lang="fr-BE" smtClean="0"/>
              <a:t>25-12-20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804AA44-74BE-42FF-A458-727EAF0BF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B65AF5F-0AA9-4D8A-95D2-B707BC51E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DF9E-62E6-4C67-B506-333F9366198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91613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05DD4C7-67F2-4188-91B0-982E7D4AE3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5BCD88F-9A48-4DB5-9057-BDFB7EB20F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6DDD5C3-2901-4D17-B621-F8A9738C0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63DFC-4C4E-4A80-83C0-FB5CCD9C6E1E}" type="datetimeFigureOut">
              <a:rPr lang="fr-BE" smtClean="0"/>
              <a:t>25-12-20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1687634-9129-4593-97B9-5AB862F88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136A098-3E3D-42BE-927E-3B00303AC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DF9E-62E6-4C67-B506-333F9366198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147767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D4503C-4DE1-4C7D-956D-2F5B0D3F2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B71B8B4-8868-4446-9FC7-8954F45CC4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04D7098-3C88-4FEB-833A-7157FA83DC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63DFC-4C4E-4A80-83C0-FB5CCD9C6E1E}" type="datetimeFigureOut">
              <a:rPr lang="fr-BE" smtClean="0"/>
              <a:t>25-12-20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526A20F-A9F0-4A4A-BAEC-B0E4C0407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25B11CE-2DBD-40BC-8CB3-9A3A75F99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DF9E-62E6-4C67-B506-333F9366198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154954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9C4EC74-C3D8-4E8E-B477-6731E9337A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88D210F-1FE2-4551-8A1C-AB77B79610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9C3F73A-2461-4079-AE7F-4FF6CA0E71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63DFC-4C4E-4A80-83C0-FB5CCD9C6E1E}" type="datetimeFigureOut">
              <a:rPr lang="fr-BE" smtClean="0"/>
              <a:t>25-12-20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C0A2E4A-503F-4A02-BDC0-0783959FC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FA666C1-A2C2-4932-A1CF-B2521358A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DF9E-62E6-4C67-B506-333F9366198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61377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86FF5F-6760-4204-9B87-ABF0A2AF9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C966AD9-5BAB-4B87-B255-A245728A73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64E7E7B-C5D9-4DC4-ADA1-DC882A3A22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37D4CBF-9175-4498-A015-EE7A067E1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63DFC-4C4E-4A80-83C0-FB5CCD9C6E1E}" type="datetimeFigureOut">
              <a:rPr lang="fr-BE" smtClean="0"/>
              <a:t>25-12-20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EAE59B4-B6A8-4CFA-B302-E5FA31788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052D571-4712-4DE6-A7B0-C3635B564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DF9E-62E6-4C67-B506-333F9366198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668666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CE1A66-AAC3-4A4C-96DB-95591D7B0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799C8AB-A1B5-4659-97CE-0BDFA62663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BFB46B0-6AE0-4EAC-B44C-0902207708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78922A7-A989-4D98-8F35-E04064026E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715B4AA-8D95-4503-9DD5-DFF3A018E8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41FE2F0-8615-4BA2-B4A6-234AE2DAD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63DFC-4C4E-4A80-83C0-FB5CCD9C6E1E}" type="datetimeFigureOut">
              <a:rPr lang="fr-BE" smtClean="0"/>
              <a:t>25-12-20</a:t>
            </a:fld>
            <a:endParaRPr lang="fr-BE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AC0C5E2-4ED3-44DE-B20F-A8D17CC1D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1FE8930-0DE0-4839-BFFE-9CD03770C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DF9E-62E6-4C67-B506-333F9366198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763207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E747FA-0017-4E46-89CB-44BBD36DD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222F87F-2FC0-4701-AC3D-96BE3F356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63DFC-4C4E-4A80-83C0-FB5CCD9C6E1E}" type="datetimeFigureOut">
              <a:rPr lang="fr-BE" smtClean="0"/>
              <a:t>25-12-20</a:t>
            </a:fld>
            <a:endParaRPr lang="fr-BE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996C7BB-5A6B-4819-AC9B-FAB0DF440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7657F17-E032-44AE-828F-2748D7854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DF9E-62E6-4C67-B506-333F9366198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122953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16345E4-0683-4366-A800-55EF06C7A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63DFC-4C4E-4A80-83C0-FB5CCD9C6E1E}" type="datetimeFigureOut">
              <a:rPr lang="fr-BE" smtClean="0"/>
              <a:t>25-12-20</a:t>
            </a:fld>
            <a:endParaRPr lang="fr-BE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94488DE-38B1-4AC5-8C72-1ED6CD090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03D1764-F778-44A5-8E66-02A9D1A6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DF9E-62E6-4C67-B506-333F9366198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291322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E7CB05-3BF9-4DB2-BBF2-E61D82A67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464305E-8662-4D9B-B97E-0C2E9B15D6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0E2BAEE-940E-4C01-A953-FF057B5C5D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C540093-32E9-4630-8D6B-4E7A6D910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63DFC-4C4E-4A80-83C0-FB5CCD9C6E1E}" type="datetimeFigureOut">
              <a:rPr lang="fr-BE" smtClean="0"/>
              <a:t>25-12-20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95365A7-B241-4876-96A2-66D990755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5A3DDD7-7CC9-4E2C-AA37-1AC8A80FF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DF9E-62E6-4C67-B506-333F9366198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039993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39E312-FBD4-4535-BA7C-05664EA71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B690916-0ECF-4F70-AA27-3888555936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491AB3A-D99C-4E15-879E-7E20241B8D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B6C1262-A880-4C79-9A44-271C1724C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63DFC-4C4E-4A80-83C0-FB5CCD9C6E1E}" type="datetimeFigureOut">
              <a:rPr lang="fr-BE" smtClean="0"/>
              <a:t>25-12-20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48BC085-106B-4F63-84BC-D7A34AC49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A798E03-9FC6-4A63-8491-E25DA88C6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DF9E-62E6-4C67-B506-333F9366198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55657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E653916-1E81-48BB-8A12-052B3E8F3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8AAB9A9-8A39-41BE-B918-1EF090C59C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FA6D11E-84E3-42B0-A97A-0707B071C7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063DFC-4C4E-4A80-83C0-FB5CCD9C6E1E}" type="datetimeFigureOut">
              <a:rPr lang="fr-BE" smtClean="0"/>
              <a:t>25-12-20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9151910-86DE-4DB1-8370-41761ADC0B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44EBED2-5C06-45CB-BC89-26429466A8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0DF9E-62E6-4C67-B506-333F9366198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982724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C2A35277-5A5D-44D3-9258-FEE7F745BAC0}"/>
              </a:ext>
            </a:extLst>
          </p:cNvPr>
          <p:cNvSpPr/>
          <p:nvPr/>
        </p:nvSpPr>
        <p:spPr>
          <a:xfrm>
            <a:off x="2482514" y="1576172"/>
            <a:ext cx="3605463" cy="2157663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b="1" dirty="0">
                <a:solidFill>
                  <a:schemeClr val="tx1"/>
                </a:solidFill>
              </a:rPr>
              <a:t>Développement du marché</a:t>
            </a:r>
          </a:p>
        </p:txBody>
      </p:sp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E61D781E-C419-4250-A9BE-893ECF6AD2E3}"/>
              </a:ext>
            </a:extLst>
          </p:cNvPr>
          <p:cNvSpPr/>
          <p:nvPr/>
        </p:nvSpPr>
        <p:spPr>
          <a:xfrm>
            <a:off x="2490536" y="3733837"/>
            <a:ext cx="3605463" cy="2157663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b="1" dirty="0">
                <a:solidFill>
                  <a:schemeClr val="tx1"/>
                </a:solidFill>
              </a:rPr>
              <a:t>Pénétration du marché</a:t>
            </a:r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05758753-60BB-436B-AF3E-A7DBD01E7087}"/>
              </a:ext>
            </a:extLst>
          </p:cNvPr>
          <p:cNvSpPr/>
          <p:nvPr/>
        </p:nvSpPr>
        <p:spPr>
          <a:xfrm>
            <a:off x="6096000" y="1576173"/>
            <a:ext cx="3605463" cy="2157663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b="1" dirty="0">
                <a:solidFill>
                  <a:schemeClr val="tx1"/>
                </a:solidFill>
              </a:rPr>
              <a:t>Diversification</a:t>
            </a:r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21AC2FBE-E692-4129-AF1F-20529D23880C}"/>
              </a:ext>
            </a:extLst>
          </p:cNvPr>
          <p:cNvSpPr/>
          <p:nvPr/>
        </p:nvSpPr>
        <p:spPr>
          <a:xfrm>
            <a:off x="6096000" y="3733837"/>
            <a:ext cx="3605463" cy="215766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Développement </a:t>
            </a:r>
            <a:r>
              <a:rPr lang="fr-FR" b="1">
                <a:solidFill>
                  <a:schemeClr val="tx1"/>
                </a:solidFill>
              </a:rPr>
              <a:t>de produits ou services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8" name="Flèche : haut 7">
            <a:extLst>
              <a:ext uri="{FF2B5EF4-FFF2-40B4-BE49-F238E27FC236}">
                <a16:creationId xmlns:a16="http://schemas.microsoft.com/office/drawing/2014/main" id="{FD0A75BB-E7FB-4263-9525-D6B20CADC16D}"/>
              </a:ext>
            </a:extLst>
          </p:cNvPr>
          <p:cNvSpPr/>
          <p:nvPr/>
        </p:nvSpPr>
        <p:spPr>
          <a:xfrm>
            <a:off x="2005905" y="1576172"/>
            <a:ext cx="484632" cy="4539918"/>
          </a:xfrm>
          <a:prstGeom prst="upArrow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9" name="Flèche : droite 8">
            <a:extLst>
              <a:ext uri="{FF2B5EF4-FFF2-40B4-BE49-F238E27FC236}">
                <a16:creationId xmlns:a16="http://schemas.microsoft.com/office/drawing/2014/main" id="{80DADE39-8CFF-4F20-9EE5-EAE30E92BB2F}"/>
              </a:ext>
            </a:extLst>
          </p:cNvPr>
          <p:cNvSpPr/>
          <p:nvPr/>
        </p:nvSpPr>
        <p:spPr>
          <a:xfrm>
            <a:off x="2125581" y="5861728"/>
            <a:ext cx="7583904" cy="484632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AB70B22-4FC3-4567-A652-84E6DDF60AA9}"/>
              </a:ext>
            </a:extLst>
          </p:cNvPr>
          <p:cNvSpPr/>
          <p:nvPr/>
        </p:nvSpPr>
        <p:spPr>
          <a:xfrm>
            <a:off x="2915562" y="276548"/>
            <a:ext cx="5922797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4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Matrice d’Ansoff</a:t>
            </a:r>
          </a:p>
          <a:p>
            <a:pPr algn="ctr"/>
            <a:r>
              <a:rPr lang="fr-FR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Modèle de base</a:t>
            </a:r>
            <a:endParaRPr lang="fr-FR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063D6E5D-B37F-4CA2-8470-1EB3F9E89B38}"/>
              </a:ext>
            </a:extLst>
          </p:cNvPr>
          <p:cNvSpPr txBox="1"/>
          <p:nvPr/>
        </p:nvSpPr>
        <p:spPr>
          <a:xfrm rot="16200000">
            <a:off x="995234" y="4731381"/>
            <a:ext cx="1891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b="1" dirty="0"/>
              <a:t>Marchés Existants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43B20E33-A9B4-481C-A551-DAFD1CFF4364}"/>
              </a:ext>
            </a:extLst>
          </p:cNvPr>
          <p:cNvSpPr txBox="1"/>
          <p:nvPr/>
        </p:nvSpPr>
        <p:spPr>
          <a:xfrm rot="16200000">
            <a:off x="862083" y="2512757"/>
            <a:ext cx="21576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b="1" dirty="0"/>
              <a:t>Nouveaux Marchés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A9780D30-DF0F-4DE3-9DE3-0E30E4240496}"/>
              </a:ext>
            </a:extLst>
          </p:cNvPr>
          <p:cNvSpPr txBox="1"/>
          <p:nvPr/>
        </p:nvSpPr>
        <p:spPr>
          <a:xfrm>
            <a:off x="2915562" y="6161694"/>
            <a:ext cx="27554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b="1" dirty="0"/>
              <a:t>Produits/Services Existants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5843489A-AB37-4BB9-AB9C-A0B12E3CFB25}"/>
              </a:ext>
            </a:extLst>
          </p:cNvPr>
          <p:cNvSpPr txBox="1"/>
          <p:nvPr/>
        </p:nvSpPr>
        <p:spPr>
          <a:xfrm>
            <a:off x="6521025" y="6161694"/>
            <a:ext cx="29935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b="1" dirty="0"/>
              <a:t>Nouveaux Produits/Services</a:t>
            </a:r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930"/>
            <a:ext cx="3023418" cy="638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964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C2A35277-5A5D-44D3-9258-FEE7F745BAC0}"/>
              </a:ext>
            </a:extLst>
          </p:cNvPr>
          <p:cNvSpPr/>
          <p:nvPr/>
        </p:nvSpPr>
        <p:spPr>
          <a:xfrm>
            <a:off x="2482513" y="1229667"/>
            <a:ext cx="2421559" cy="140843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b="1" dirty="0">
                <a:solidFill>
                  <a:schemeClr val="tx1"/>
                </a:solidFill>
              </a:rPr>
              <a:t>Développement </a:t>
            </a:r>
          </a:p>
          <a:p>
            <a:pPr algn="ctr"/>
            <a:r>
              <a:rPr lang="fr-BE" b="1" dirty="0">
                <a:solidFill>
                  <a:schemeClr val="tx1"/>
                </a:solidFill>
              </a:rPr>
              <a:t>de segments clientèle</a:t>
            </a:r>
          </a:p>
        </p:txBody>
      </p:sp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E61D781E-C419-4250-A9BE-893ECF6AD2E3}"/>
              </a:ext>
            </a:extLst>
          </p:cNvPr>
          <p:cNvSpPr/>
          <p:nvPr/>
        </p:nvSpPr>
        <p:spPr>
          <a:xfrm>
            <a:off x="2490537" y="4076301"/>
            <a:ext cx="2396691" cy="1468693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b="1" dirty="0">
                <a:solidFill>
                  <a:schemeClr val="tx1"/>
                </a:solidFill>
              </a:rPr>
              <a:t>Augmentation de la pénétration</a:t>
            </a:r>
          </a:p>
          <a:p>
            <a:pPr algn="ctr"/>
            <a:r>
              <a:rPr lang="fr-BE" b="1" dirty="0">
                <a:solidFill>
                  <a:schemeClr val="tx1"/>
                </a:solidFill>
              </a:rPr>
              <a:t> du marché</a:t>
            </a:r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05758753-60BB-436B-AF3E-A7DBD01E7087}"/>
              </a:ext>
            </a:extLst>
          </p:cNvPr>
          <p:cNvSpPr/>
          <p:nvPr/>
        </p:nvSpPr>
        <p:spPr>
          <a:xfrm>
            <a:off x="7322910" y="1227676"/>
            <a:ext cx="2335726" cy="140843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b="1" dirty="0">
                <a:solidFill>
                  <a:schemeClr val="tx1"/>
                </a:solidFill>
              </a:rPr>
              <a:t>Diversification – nouveaux produits et marchés</a:t>
            </a:r>
            <a:endParaRPr lang="fr-BE" dirty="0">
              <a:solidFill>
                <a:schemeClr val="tx1"/>
              </a:solidFill>
            </a:endParaRPr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21AC2FBE-E692-4129-AF1F-20529D23880C}"/>
              </a:ext>
            </a:extLst>
          </p:cNvPr>
          <p:cNvSpPr/>
          <p:nvPr/>
        </p:nvSpPr>
        <p:spPr>
          <a:xfrm>
            <a:off x="7309587" y="4140235"/>
            <a:ext cx="2413529" cy="140843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b="1" dirty="0">
                <a:solidFill>
                  <a:schemeClr val="tx1"/>
                </a:solidFill>
              </a:rPr>
              <a:t>Développement </a:t>
            </a:r>
          </a:p>
          <a:p>
            <a:pPr algn="ctr"/>
            <a:r>
              <a:rPr lang="fr-BE" b="1" dirty="0">
                <a:solidFill>
                  <a:schemeClr val="tx1"/>
                </a:solidFill>
              </a:rPr>
              <a:t>de nouveaux produits ou Services</a:t>
            </a:r>
          </a:p>
        </p:txBody>
      </p:sp>
      <p:sp>
        <p:nvSpPr>
          <p:cNvPr id="8" name="Flèche : haut 7">
            <a:extLst>
              <a:ext uri="{FF2B5EF4-FFF2-40B4-BE49-F238E27FC236}">
                <a16:creationId xmlns:a16="http://schemas.microsoft.com/office/drawing/2014/main" id="{FD0A75BB-E7FB-4263-9525-D6B20CADC16D}"/>
              </a:ext>
            </a:extLst>
          </p:cNvPr>
          <p:cNvSpPr/>
          <p:nvPr/>
        </p:nvSpPr>
        <p:spPr>
          <a:xfrm>
            <a:off x="2005905" y="1229666"/>
            <a:ext cx="484632" cy="4539918"/>
          </a:xfrm>
          <a:prstGeom prst="upArrow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9" name="Flèche : droite 8">
            <a:extLst>
              <a:ext uri="{FF2B5EF4-FFF2-40B4-BE49-F238E27FC236}">
                <a16:creationId xmlns:a16="http://schemas.microsoft.com/office/drawing/2014/main" id="{80DADE39-8CFF-4F20-9EE5-EAE30E92BB2F}"/>
              </a:ext>
            </a:extLst>
          </p:cNvPr>
          <p:cNvSpPr/>
          <p:nvPr/>
        </p:nvSpPr>
        <p:spPr>
          <a:xfrm>
            <a:off x="2125581" y="5515222"/>
            <a:ext cx="7583904" cy="484632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AB70B22-4FC3-4567-A652-84E6DDF60AA9}"/>
              </a:ext>
            </a:extLst>
          </p:cNvPr>
          <p:cNvSpPr/>
          <p:nvPr/>
        </p:nvSpPr>
        <p:spPr>
          <a:xfrm>
            <a:off x="2882074" y="0"/>
            <a:ext cx="5922797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4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Matrice d’Ansoff</a:t>
            </a:r>
          </a:p>
          <a:p>
            <a:pPr algn="ctr"/>
            <a:r>
              <a:rPr lang="fr-FR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Modèle étendu</a:t>
            </a:r>
            <a:endParaRPr lang="fr-FR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063D6E5D-B37F-4CA2-8470-1EB3F9E89B38}"/>
              </a:ext>
            </a:extLst>
          </p:cNvPr>
          <p:cNvSpPr txBox="1"/>
          <p:nvPr/>
        </p:nvSpPr>
        <p:spPr>
          <a:xfrm rot="16200000">
            <a:off x="1323992" y="4612075"/>
            <a:ext cx="1049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b="1" dirty="0"/>
              <a:t>Marchés Existants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43B20E33-A9B4-481C-A551-DAFD1CFF4364}"/>
              </a:ext>
            </a:extLst>
          </p:cNvPr>
          <p:cNvSpPr txBox="1"/>
          <p:nvPr/>
        </p:nvSpPr>
        <p:spPr>
          <a:xfrm rot="16200000">
            <a:off x="1117601" y="1646871"/>
            <a:ext cx="14807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b="1" dirty="0"/>
              <a:t>Nouveaux Marchés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A9780D30-DF0F-4DE3-9DE3-0E30E4240496}"/>
              </a:ext>
            </a:extLst>
          </p:cNvPr>
          <p:cNvSpPr txBox="1"/>
          <p:nvPr/>
        </p:nvSpPr>
        <p:spPr>
          <a:xfrm>
            <a:off x="2677428" y="5815188"/>
            <a:ext cx="18585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b="1" dirty="0"/>
              <a:t>Produits/Services Existants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5843489A-AB37-4BB9-AB9C-A0B12E3CFB25}"/>
              </a:ext>
            </a:extLst>
          </p:cNvPr>
          <p:cNvSpPr txBox="1"/>
          <p:nvPr/>
        </p:nvSpPr>
        <p:spPr>
          <a:xfrm>
            <a:off x="7675534" y="5783029"/>
            <a:ext cx="18585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b="1" dirty="0"/>
              <a:t>Nouveaux Produits/Services</a:t>
            </a:r>
          </a:p>
        </p:txBody>
      </p:sp>
      <p:sp>
        <p:nvSpPr>
          <p:cNvPr id="19" name="Rectangle : coins arrondis 18">
            <a:extLst>
              <a:ext uri="{FF2B5EF4-FFF2-40B4-BE49-F238E27FC236}">
                <a16:creationId xmlns:a16="http://schemas.microsoft.com/office/drawing/2014/main" id="{5994BADB-CA8F-4BE5-A64C-4D6AE17B9C05}"/>
              </a:ext>
            </a:extLst>
          </p:cNvPr>
          <p:cNvSpPr/>
          <p:nvPr/>
        </p:nvSpPr>
        <p:spPr>
          <a:xfrm>
            <a:off x="2490537" y="2638098"/>
            <a:ext cx="2413535" cy="143820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b="1" dirty="0">
                <a:solidFill>
                  <a:schemeClr val="tx1"/>
                </a:solidFill>
              </a:rPr>
              <a:t>Expansions géographiques</a:t>
            </a:r>
          </a:p>
          <a:p>
            <a:pPr algn="ctr"/>
            <a:r>
              <a:rPr lang="fr-BE" b="1" dirty="0">
                <a:solidFill>
                  <a:schemeClr val="tx1"/>
                </a:solidFill>
              </a:rPr>
              <a:t> du </a:t>
            </a:r>
            <a:r>
              <a:rPr lang="fr-BE" b="1" dirty="0" err="1">
                <a:solidFill>
                  <a:schemeClr val="tx1"/>
                </a:solidFill>
              </a:rPr>
              <a:t>mrché</a:t>
            </a:r>
            <a:endParaRPr lang="fr-BE" dirty="0">
              <a:solidFill>
                <a:schemeClr val="tx1"/>
              </a:solidFill>
            </a:endParaRPr>
          </a:p>
        </p:txBody>
      </p:sp>
      <p:sp>
        <p:nvSpPr>
          <p:cNvPr id="20" name="Rectangle : coins arrondis 19">
            <a:extLst>
              <a:ext uri="{FF2B5EF4-FFF2-40B4-BE49-F238E27FC236}">
                <a16:creationId xmlns:a16="http://schemas.microsoft.com/office/drawing/2014/main" id="{4497544C-74BF-4833-AEBD-DA61BDD4BD41}"/>
              </a:ext>
            </a:extLst>
          </p:cNvPr>
          <p:cNvSpPr/>
          <p:nvPr/>
        </p:nvSpPr>
        <p:spPr>
          <a:xfrm>
            <a:off x="7331244" y="2623354"/>
            <a:ext cx="2335726" cy="1513709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b="1" dirty="0">
                <a:solidFill>
                  <a:schemeClr val="tx1"/>
                </a:solidFill>
              </a:rPr>
              <a:t>Diversification</a:t>
            </a:r>
          </a:p>
          <a:p>
            <a:pPr algn="ctr"/>
            <a:r>
              <a:rPr lang="fr-BE" b="1" dirty="0">
                <a:solidFill>
                  <a:schemeClr val="tx1"/>
                </a:solidFill>
              </a:rPr>
              <a:t>partielle – Expansion géographique de nouveaux produits</a:t>
            </a:r>
          </a:p>
        </p:txBody>
      </p:sp>
      <p:sp>
        <p:nvSpPr>
          <p:cNvPr id="21" name="Rectangle : coins arrondis 20">
            <a:extLst>
              <a:ext uri="{FF2B5EF4-FFF2-40B4-BE49-F238E27FC236}">
                <a16:creationId xmlns:a16="http://schemas.microsoft.com/office/drawing/2014/main" id="{B3FAC8E3-2030-485F-9D27-7C89EE871548}"/>
              </a:ext>
            </a:extLst>
          </p:cNvPr>
          <p:cNvSpPr/>
          <p:nvPr/>
        </p:nvSpPr>
        <p:spPr>
          <a:xfrm>
            <a:off x="4904471" y="1214924"/>
            <a:ext cx="2421559" cy="140843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b="1" dirty="0">
                <a:solidFill>
                  <a:schemeClr val="tx1"/>
                </a:solidFill>
              </a:rPr>
              <a:t>Diversification</a:t>
            </a:r>
          </a:p>
          <a:p>
            <a:pPr algn="ctr"/>
            <a:r>
              <a:rPr lang="fr-BE" b="1" dirty="0">
                <a:solidFill>
                  <a:schemeClr val="tx1"/>
                </a:solidFill>
              </a:rPr>
              <a:t>partielle – nouveaux segments clientèle</a:t>
            </a:r>
          </a:p>
        </p:txBody>
      </p:sp>
      <p:sp>
        <p:nvSpPr>
          <p:cNvPr id="22" name="Rectangle : coins arrondis 21">
            <a:extLst>
              <a:ext uri="{FF2B5EF4-FFF2-40B4-BE49-F238E27FC236}">
                <a16:creationId xmlns:a16="http://schemas.microsoft.com/office/drawing/2014/main" id="{034D4C32-47E9-4BD2-B222-4B5A0D264FD1}"/>
              </a:ext>
            </a:extLst>
          </p:cNvPr>
          <p:cNvSpPr/>
          <p:nvPr/>
        </p:nvSpPr>
        <p:spPr>
          <a:xfrm>
            <a:off x="4879454" y="2641697"/>
            <a:ext cx="2421559" cy="145524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b="1" dirty="0">
                <a:solidFill>
                  <a:schemeClr val="tx1"/>
                </a:solidFill>
              </a:rPr>
              <a:t>Diversification </a:t>
            </a:r>
          </a:p>
          <a:p>
            <a:pPr algn="ctr"/>
            <a:r>
              <a:rPr lang="fr-BE" b="1" dirty="0">
                <a:solidFill>
                  <a:schemeClr val="tx1"/>
                </a:solidFill>
              </a:rPr>
              <a:t>adaptée – Expansion géographique du marché</a:t>
            </a:r>
          </a:p>
        </p:txBody>
      </p:sp>
      <p:sp>
        <p:nvSpPr>
          <p:cNvPr id="23" name="Rectangle : coins arrondis 22">
            <a:extLst>
              <a:ext uri="{FF2B5EF4-FFF2-40B4-BE49-F238E27FC236}">
                <a16:creationId xmlns:a16="http://schemas.microsoft.com/office/drawing/2014/main" id="{22A4A017-08B2-495F-B1D0-331D85DE16E3}"/>
              </a:ext>
            </a:extLst>
          </p:cNvPr>
          <p:cNvSpPr/>
          <p:nvPr/>
        </p:nvSpPr>
        <p:spPr>
          <a:xfrm>
            <a:off x="4879453" y="4102475"/>
            <a:ext cx="2421559" cy="1446044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b="1" dirty="0">
                <a:solidFill>
                  <a:schemeClr val="tx1"/>
                </a:solidFill>
              </a:rPr>
              <a:t>Amélioration expansion des Produits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21084088-D86C-421B-9A1C-06E5C34B4F51}"/>
              </a:ext>
            </a:extLst>
          </p:cNvPr>
          <p:cNvSpPr txBox="1"/>
          <p:nvPr/>
        </p:nvSpPr>
        <p:spPr>
          <a:xfrm>
            <a:off x="5159595" y="5815188"/>
            <a:ext cx="18585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b="1" dirty="0"/>
              <a:t>Evolution</a:t>
            </a:r>
          </a:p>
          <a:p>
            <a:pPr algn="ctr"/>
            <a:r>
              <a:rPr lang="fr-BE" b="1" dirty="0"/>
              <a:t>Produits/Services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B350BC0B-693F-495A-B048-D47B0CDDCA04}"/>
              </a:ext>
            </a:extLst>
          </p:cNvPr>
          <p:cNvSpPr txBox="1"/>
          <p:nvPr/>
        </p:nvSpPr>
        <p:spPr>
          <a:xfrm rot="16200000">
            <a:off x="1323993" y="3105835"/>
            <a:ext cx="1049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b="1" dirty="0"/>
              <a:t>Marchés Etendus</a:t>
            </a:r>
          </a:p>
        </p:txBody>
      </p:sp>
      <p:pic>
        <p:nvPicPr>
          <p:cNvPr id="24" name="Image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930"/>
            <a:ext cx="3023418" cy="638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597633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94</Words>
  <Application>Microsoft Office PowerPoint</Application>
  <PresentationFormat>Grand écran</PresentationFormat>
  <Paragraphs>35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Daniel Forment</dc:creator>
  <cp:lastModifiedBy>jalila M</cp:lastModifiedBy>
  <cp:revision>13</cp:revision>
  <dcterms:created xsi:type="dcterms:W3CDTF">2020-12-15T08:49:34Z</dcterms:created>
  <dcterms:modified xsi:type="dcterms:W3CDTF">2020-12-25T08:11:53Z</dcterms:modified>
</cp:coreProperties>
</file>