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3" y="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539674-65E9-4BB2-ABB1-9299F63F6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3E1A65-C7FE-46C1-9517-A1AF92684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E1FE6-560F-4C44-9C05-96FFE419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FFDD0D-BB1B-4344-8EE4-5B4BE7F8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5A458C-3595-4277-B341-9DBB9E68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423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24D197-48D0-4F3C-9293-F1D9CFA9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49BB6E-0BA7-478D-A68E-281DC0EA6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1320A0-E511-4B18-97F6-BDDB0E5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7565EA-69A0-4A10-932B-F5BDA317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FB1F11-26DF-4BAD-9918-C448EC93E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855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1AE124-7936-4C30-934B-4A70E7417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FEEC47-A9EB-4BA1-A38A-ECD607CDF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1284B3-D37D-4C89-88D6-7D267B17B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F8639-956E-4AC2-BAE2-2DC05451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CCF5E-E543-45C1-B851-7E7F496FE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77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F16BD-E572-4045-8669-6C2B1D70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06F87A-ED6E-420C-AD23-BBEAA15D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1001AA-FC72-46D6-846C-1ED567B2B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D3BF55-D943-4C50-9A40-CF6D7371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EA3D17-6F0C-468D-8E84-362298E2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247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DFFC1-4199-421C-97DF-9A241CAF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C3C191-60AA-4EDA-A23D-9ADFAB1B4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10C2EF-8D09-4658-92D4-61FD0614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20133-E7F6-45FC-915C-CDCE8FF1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84848-80B0-42B1-B02F-0E2E5646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918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913473-EC6A-48BA-9D8F-2E41108F8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7339BC-400F-44CF-9988-76593AE6B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B8BBEB-CB72-4E48-A02D-87A7BE854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DBD954-0794-49C4-BF6A-F1D08DBF8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B1D370-893D-410B-8DE3-025F90A3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409F70-5BC9-41AA-8A5F-5D675062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737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305C6-C9DD-4506-82C5-359C29609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AEF8E7-C990-4625-A1FF-566642CCD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3D69F7-A0E8-4049-9262-114E74A8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4CF4E7-0387-4B5D-B095-EE5C2428D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454E54-6D1F-4CBA-AE6B-6EF847B8C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E83732-D3AC-4E0B-AD1A-528AE4320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82350B-234D-42BB-BF94-8202649D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1826DE-E3BF-49EF-B15E-1682F53D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623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30E8D1-D2C1-4F96-A2C5-D1247AD9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8245BE-53F3-4B3F-850D-05F76CF2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509467-EFD3-4CA1-AD23-FB7DA9CB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20DC64-5BF1-43F7-8583-5197746B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717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BCF6CB3-799B-45D1-8969-78073132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E1C16A-2E29-47DD-A908-719D9E179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169BD6-A9BF-43FC-B633-1612C78B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497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509758-194A-41AA-8FB0-675D2BFE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C37A2-C4C5-494D-8A73-A5B7F33DE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D7E291-E39E-4C4D-BF34-938F82671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066F06-087C-44CD-8B60-F81D581E1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70C36C-5025-4417-9BF9-5F2BB9AA1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91BADD-220A-411F-BF57-13B92229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801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AFD9C5-A878-4275-9317-7D375F1B0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3E6B87-A777-4654-AABF-339F0F5B4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3070B5-F317-4CD5-B1EF-99E37DB3A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48DF9E-9F26-4CC4-9F4E-94D1B4DD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483F81-E076-47BE-8751-01BFC919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39D04F-A416-4192-954C-53352312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288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465488-F261-48FF-BEC7-1B27B608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5B5763-4D2F-4214-ABFD-A9E7F6380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A0476D-0ECD-4C2D-BCC5-FEBA8357F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CEA7F-B87E-4A3D-AFDA-D8C077C8F9F8}" type="datetimeFigureOut">
              <a:rPr lang="fr-BE" smtClean="0"/>
              <a:t>13-01-21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3241A5-B75D-4F6A-9CFB-96735F020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444D71-7C3B-4313-B603-345AF82B2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55AA3-8D04-42DE-BF79-EED5B91A1F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10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6040EE8-D128-4817-8F30-CD9F3E949D05}"/>
              </a:ext>
            </a:extLst>
          </p:cNvPr>
          <p:cNvSpPr/>
          <p:nvPr/>
        </p:nvSpPr>
        <p:spPr>
          <a:xfrm>
            <a:off x="2543364" y="1562352"/>
            <a:ext cx="3552636" cy="18666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24E04ED-1009-4413-889A-A9D0E7BCEEA4}"/>
              </a:ext>
            </a:extLst>
          </p:cNvPr>
          <p:cNvSpPr/>
          <p:nvPr/>
        </p:nvSpPr>
        <p:spPr>
          <a:xfrm>
            <a:off x="6096000" y="1562352"/>
            <a:ext cx="3552636" cy="18666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E9D231D-C8D0-498B-B57A-C3DEAF7A014A}"/>
              </a:ext>
            </a:extLst>
          </p:cNvPr>
          <p:cNvSpPr/>
          <p:nvPr/>
        </p:nvSpPr>
        <p:spPr>
          <a:xfrm>
            <a:off x="6096000" y="3429000"/>
            <a:ext cx="3552636" cy="186664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CA3F6C1-9264-47FE-B858-1B650F8FB640}"/>
              </a:ext>
            </a:extLst>
          </p:cNvPr>
          <p:cNvSpPr/>
          <p:nvPr/>
        </p:nvSpPr>
        <p:spPr>
          <a:xfrm>
            <a:off x="2543364" y="3429000"/>
            <a:ext cx="3552636" cy="1866648"/>
          </a:xfrm>
          <a:prstGeom prst="round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Flèche : haut 11">
            <a:extLst>
              <a:ext uri="{FF2B5EF4-FFF2-40B4-BE49-F238E27FC236}">
                <a16:creationId xmlns:a16="http://schemas.microsoft.com/office/drawing/2014/main" id="{7E012904-CD80-44E5-BC68-E36206A224FA}"/>
              </a:ext>
            </a:extLst>
          </p:cNvPr>
          <p:cNvSpPr/>
          <p:nvPr/>
        </p:nvSpPr>
        <p:spPr>
          <a:xfrm>
            <a:off x="2043775" y="1215683"/>
            <a:ext cx="696398" cy="4453978"/>
          </a:xfrm>
          <a:prstGeom prst="upArrow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6F27620A-C337-4B5B-BA70-0ED6D292D4B6}"/>
              </a:ext>
            </a:extLst>
          </p:cNvPr>
          <p:cNvSpPr/>
          <p:nvPr/>
        </p:nvSpPr>
        <p:spPr>
          <a:xfrm>
            <a:off x="2576640" y="5166215"/>
            <a:ext cx="7539258" cy="668306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9E1EF31-D384-4870-BE79-DAD7384B029A}"/>
              </a:ext>
            </a:extLst>
          </p:cNvPr>
          <p:cNvSpPr txBox="1"/>
          <p:nvPr/>
        </p:nvSpPr>
        <p:spPr>
          <a:xfrm>
            <a:off x="4917171" y="5649855"/>
            <a:ext cx="250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Part de marché relative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FFB8528-36B7-40CF-AB29-BFC7259396F9}"/>
              </a:ext>
            </a:extLst>
          </p:cNvPr>
          <p:cNvSpPr txBox="1"/>
          <p:nvPr/>
        </p:nvSpPr>
        <p:spPr>
          <a:xfrm>
            <a:off x="2606949" y="5300328"/>
            <a:ext cx="78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Faible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F6DA2D-FF64-40A5-9369-6CB7FB82A9C8}"/>
              </a:ext>
            </a:extLst>
          </p:cNvPr>
          <p:cNvSpPr txBox="1"/>
          <p:nvPr/>
        </p:nvSpPr>
        <p:spPr>
          <a:xfrm>
            <a:off x="9069803" y="5300328"/>
            <a:ext cx="84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Forte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B51F882-226A-49BB-8C79-C6823F2B3D15}"/>
              </a:ext>
            </a:extLst>
          </p:cNvPr>
          <p:cNvSpPr txBox="1"/>
          <p:nvPr/>
        </p:nvSpPr>
        <p:spPr>
          <a:xfrm rot="16200000">
            <a:off x="2023670" y="1629527"/>
            <a:ext cx="73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Forte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546BBA9-7EFB-4814-ADC4-1B576AFDBB64}"/>
              </a:ext>
            </a:extLst>
          </p:cNvPr>
          <p:cNvSpPr txBox="1"/>
          <p:nvPr/>
        </p:nvSpPr>
        <p:spPr>
          <a:xfrm rot="5400000" flipH="1" flipV="1">
            <a:off x="1863116" y="4575959"/>
            <a:ext cx="1057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Faible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0EE277B-605C-47FC-9631-7B14FEF041A8}"/>
              </a:ext>
            </a:extLst>
          </p:cNvPr>
          <p:cNvSpPr txBox="1"/>
          <p:nvPr/>
        </p:nvSpPr>
        <p:spPr>
          <a:xfrm rot="16200000">
            <a:off x="467901" y="3325730"/>
            <a:ext cx="310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Taux de croissance du marché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BD26EC0-B665-4F81-9DE7-9A827962A72A}"/>
              </a:ext>
            </a:extLst>
          </p:cNvPr>
          <p:cNvSpPr txBox="1"/>
          <p:nvPr/>
        </p:nvSpPr>
        <p:spPr>
          <a:xfrm>
            <a:off x="4636593" y="192482"/>
            <a:ext cx="2918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/>
              <a:t>MATRICE BCG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534BACA-3D01-4DCB-8BD9-9F79CA3A906A}"/>
              </a:ext>
            </a:extLst>
          </p:cNvPr>
          <p:cNvSpPr txBox="1"/>
          <p:nvPr/>
        </p:nvSpPr>
        <p:spPr>
          <a:xfrm>
            <a:off x="6299873" y="1636069"/>
            <a:ext cx="3348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u="sng" dirty="0">
                <a:solidFill>
                  <a:schemeClr val="bg1"/>
                </a:solidFill>
              </a:rPr>
              <a:t>Produits Vedette / Stars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EED7D30-F597-4EC8-A316-C575955FFAF9}"/>
              </a:ext>
            </a:extLst>
          </p:cNvPr>
          <p:cNvSpPr txBox="1"/>
          <p:nvPr/>
        </p:nvSpPr>
        <p:spPr>
          <a:xfrm>
            <a:off x="2906672" y="3483909"/>
            <a:ext cx="285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u="sng" dirty="0">
                <a:solidFill>
                  <a:schemeClr val="bg1"/>
                </a:solidFill>
              </a:rPr>
              <a:t>Produits Poids Morts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C136514-DF1F-4684-B34E-721DD0433629}"/>
              </a:ext>
            </a:extLst>
          </p:cNvPr>
          <p:cNvSpPr txBox="1"/>
          <p:nvPr/>
        </p:nvSpPr>
        <p:spPr>
          <a:xfrm>
            <a:off x="3022767" y="1597789"/>
            <a:ext cx="2677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u="sng" dirty="0">
                <a:solidFill>
                  <a:schemeClr val="bg1"/>
                </a:solidFill>
              </a:rPr>
              <a:t>Produits Dilemmes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28C8745-CD85-433E-871D-F58C56983464}"/>
              </a:ext>
            </a:extLst>
          </p:cNvPr>
          <p:cNvSpPr txBox="1"/>
          <p:nvPr/>
        </p:nvSpPr>
        <p:spPr>
          <a:xfrm>
            <a:off x="6174033" y="3456874"/>
            <a:ext cx="345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u="sng" dirty="0">
                <a:solidFill>
                  <a:schemeClr val="bg1"/>
                </a:solidFill>
              </a:rPr>
              <a:t>Produits « Vaches à Lait »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35E3783-B355-4989-AF33-28EA817BC03C}"/>
              </a:ext>
            </a:extLst>
          </p:cNvPr>
          <p:cNvSpPr txBox="1"/>
          <p:nvPr/>
        </p:nvSpPr>
        <p:spPr>
          <a:xfrm>
            <a:off x="6746000" y="2044005"/>
            <a:ext cx="208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Produits phares de l’entreprise. Forte part de marché et forte croissance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82B04E4-628C-48D3-A935-EA5425A82D32}"/>
              </a:ext>
            </a:extLst>
          </p:cNvPr>
          <p:cNvSpPr txBox="1"/>
          <p:nvPr/>
        </p:nvSpPr>
        <p:spPr>
          <a:xfrm>
            <a:off x="6591583" y="3864810"/>
            <a:ext cx="2522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Produits générant des bénéfices. Forte part de marché mais faible croissance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4B5FF6F-FABB-4B69-9148-1532F1B8A29F}"/>
              </a:ext>
            </a:extLst>
          </p:cNvPr>
          <p:cNvSpPr txBox="1"/>
          <p:nvPr/>
        </p:nvSpPr>
        <p:spPr>
          <a:xfrm>
            <a:off x="2984705" y="3915348"/>
            <a:ext cx="2522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Produits dépassés ou peu compétitifs. Faible part de marché et faible croissance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BE77F06-5CBC-44F2-80D6-EE3698EDAB46}"/>
              </a:ext>
            </a:extLst>
          </p:cNvPr>
          <p:cNvSpPr txBox="1"/>
          <p:nvPr/>
        </p:nvSpPr>
        <p:spPr>
          <a:xfrm>
            <a:off x="3058612" y="2055377"/>
            <a:ext cx="2522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Produits à potentiel. Faible part de marché mais forte croissance</a:t>
            </a:r>
          </a:p>
        </p:txBody>
      </p:sp>
    </p:spTree>
    <p:extLst>
      <p:ext uri="{BB962C8B-B14F-4D97-AF65-F5344CB8AC3E}">
        <p14:creationId xmlns:p14="http://schemas.microsoft.com/office/powerpoint/2010/main" val="77984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6040EE8-D128-4817-8F30-CD9F3E949D05}"/>
              </a:ext>
            </a:extLst>
          </p:cNvPr>
          <p:cNvSpPr/>
          <p:nvPr/>
        </p:nvSpPr>
        <p:spPr>
          <a:xfrm>
            <a:off x="2543364" y="1562352"/>
            <a:ext cx="3552636" cy="18666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24E04ED-1009-4413-889A-A9D0E7BCEEA4}"/>
              </a:ext>
            </a:extLst>
          </p:cNvPr>
          <p:cNvSpPr/>
          <p:nvPr/>
        </p:nvSpPr>
        <p:spPr>
          <a:xfrm>
            <a:off x="6096000" y="1562352"/>
            <a:ext cx="3552636" cy="18666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E9D231D-C8D0-498B-B57A-C3DEAF7A014A}"/>
              </a:ext>
            </a:extLst>
          </p:cNvPr>
          <p:cNvSpPr/>
          <p:nvPr/>
        </p:nvSpPr>
        <p:spPr>
          <a:xfrm>
            <a:off x="6096000" y="3429000"/>
            <a:ext cx="3552636" cy="18666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CA3F6C1-9264-47FE-B858-1B650F8FB640}"/>
              </a:ext>
            </a:extLst>
          </p:cNvPr>
          <p:cNvSpPr/>
          <p:nvPr/>
        </p:nvSpPr>
        <p:spPr>
          <a:xfrm>
            <a:off x="2543364" y="3429000"/>
            <a:ext cx="3552636" cy="1866648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2" name="Flèche : haut 11">
            <a:extLst>
              <a:ext uri="{FF2B5EF4-FFF2-40B4-BE49-F238E27FC236}">
                <a16:creationId xmlns:a16="http://schemas.microsoft.com/office/drawing/2014/main" id="{7E012904-CD80-44E5-BC68-E36206A224FA}"/>
              </a:ext>
            </a:extLst>
          </p:cNvPr>
          <p:cNvSpPr/>
          <p:nvPr/>
        </p:nvSpPr>
        <p:spPr>
          <a:xfrm>
            <a:off x="2043775" y="1215683"/>
            <a:ext cx="696398" cy="4453978"/>
          </a:xfrm>
          <a:prstGeom prst="upArrow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6F27620A-C337-4B5B-BA70-0ED6D292D4B6}"/>
              </a:ext>
            </a:extLst>
          </p:cNvPr>
          <p:cNvSpPr/>
          <p:nvPr/>
        </p:nvSpPr>
        <p:spPr>
          <a:xfrm>
            <a:off x="2576640" y="5166215"/>
            <a:ext cx="7539258" cy="668306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9E1EF31-D384-4870-BE79-DAD7384B029A}"/>
              </a:ext>
            </a:extLst>
          </p:cNvPr>
          <p:cNvSpPr txBox="1"/>
          <p:nvPr/>
        </p:nvSpPr>
        <p:spPr>
          <a:xfrm>
            <a:off x="4917171" y="5649855"/>
            <a:ext cx="250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Part de marché relative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FFB8528-36B7-40CF-AB29-BFC7259396F9}"/>
              </a:ext>
            </a:extLst>
          </p:cNvPr>
          <p:cNvSpPr txBox="1"/>
          <p:nvPr/>
        </p:nvSpPr>
        <p:spPr>
          <a:xfrm>
            <a:off x="2606949" y="5300328"/>
            <a:ext cx="78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Faible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F6DA2D-FF64-40A5-9369-6CB7FB82A9C8}"/>
              </a:ext>
            </a:extLst>
          </p:cNvPr>
          <p:cNvSpPr txBox="1"/>
          <p:nvPr/>
        </p:nvSpPr>
        <p:spPr>
          <a:xfrm>
            <a:off x="9069803" y="5300328"/>
            <a:ext cx="84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Forte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B51F882-226A-49BB-8C79-C6823F2B3D15}"/>
              </a:ext>
            </a:extLst>
          </p:cNvPr>
          <p:cNvSpPr txBox="1"/>
          <p:nvPr/>
        </p:nvSpPr>
        <p:spPr>
          <a:xfrm rot="16200000">
            <a:off x="2023670" y="1629527"/>
            <a:ext cx="73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Forte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546BBA9-7EFB-4814-ADC4-1B576AFDBB64}"/>
              </a:ext>
            </a:extLst>
          </p:cNvPr>
          <p:cNvSpPr txBox="1"/>
          <p:nvPr/>
        </p:nvSpPr>
        <p:spPr>
          <a:xfrm rot="5400000" flipH="1" flipV="1">
            <a:off x="1863116" y="4575959"/>
            <a:ext cx="1057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Faible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0EE277B-605C-47FC-9631-7B14FEF041A8}"/>
              </a:ext>
            </a:extLst>
          </p:cNvPr>
          <p:cNvSpPr txBox="1"/>
          <p:nvPr/>
        </p:nvSpPr>
        <p:spPr>
          <a:xfrm rot="16200000">
            <a:off x="467901" y="3325730"/>
            <a:ext cx="310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Taux de croissance du marché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BD26EC0-B665-4F81-9DE7-9A827962A72A}"/>
              </a:ext>
            </a:extLst>
          </p:cNvPr>
          <p:cNvSpPr txBox="1"/>
          <p:nvPr/>
        </p:nvSpPr>
        <p:spPr>
          <a:xfrm>
            <a:off x="4636593" y="192482"/>
            <a:ext cx="2918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/>
              <a:t>MATRICE BCG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A53BB7DD-34B9-499F-B509-21E4E4AABCD5}"/>
              </a:ext>
            </a:extLst>
          </p:cNvPr>
          <p:cNvSpPr/>
          <p:nvPr/>
        </p:nvSpPr>
        <p:spPr>
          <a:xfrm>
            <a:off x="3042811" y="1736980"/>
            <a:ext cx="1003679" cy="936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A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0FC89080-6DF8-4E45-92D3-29B4845E0483}"/>
              </a:ext>
            </a:extLst>
          </p:cNvPr>
          <p:cNvSpPr/>
          <p:nvPr/>
        </p:nvSpPr>
        <p:spPr>
          <a:xfrm>
            <a:off x="4046490" y="2539746"/>
            <a:ext cx="743193" cy="71750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B</a:t>
            </a: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717DA60-20C8-4D0D-A3F3-1F23887E1EE1}"/>
              </a:ext>
            </a:extLst>
          </p:cNvPr>
          <p:cNvSpPr/>
          <p:nvPr/>
        </p:nvSpPr>
        <p:spPr>
          <a:xfrm>
            <a:off x="4628930" y="4004697"/>
            <a:ext cx="1052023" cy="9897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C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863C629-6073-423E-984E-9C6CBAE32D50}"/>
              </a:ext>
            </a:extLst>
          </p:cNvPr>
          <p:cNvSpPr/>
          <p:nvPr/>
        </p:nvSpPr>
        <p:spPr>
          <a:xfrm>
            <a:off x="6728083" y="2042809"/>
            <a:ext cx="544316" cy="53616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D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E3B949E9-73B0-413F-9BB7-2087AC9D4045}"/>
              </a:ext>
            </a:extLst>
          </p:cNvPr>
          <p:cNvSpPr/>
          <p:nvPr/>
        </p:nvSpPr>
        <p:spPr>
          <a:xfrm>
            <a:off x="8650483" y="2470826"/>
            <a:ext cx="699744" cy="6818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E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1B5FEAF-49C7-4922-8F96-208BDB415F9B}"/>
              </a:ext>
            </a:extLst>
          </p:cNvPr>
          <p:cNvSpPr/>
          <p:nvPr/>
        </p:nvSpPr>
        <p:spPr>
          <a:xfrm>
            <a:off x="6469745" y="4202350"/>
            <a:ext cx="1001530" cy="9638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F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3433578-23CE-4CE4-9BDB-403C4D212135}"/>
              </a:ext>
            </a:extLst>
          </p:cNvPr>
          <p:cNvSpPr/>
          <p:nvPr/>
        </p:nvSpPr>
        <p:spPr>
          <a:xfrm>
            <a:off x="8708634" y="3894955"/>
            <a:ext cx="715523" cy="695564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/>
              <a:t>Produit A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561EC659-AA0B-4EBD-A9A6-B7D10A9A3B05}"/>
              </a:ext>
            </a:extLst>
          </p:cNvPr>
          <p:cNvSpPr/>
          <p:nvPr/>
        </p:nvSpPr>
        <p:spPr>
          <a:xfrm>
            <a:off x="5474727" y="2342420"/>
            <a:ext cx="1089498" cy="330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Flèche : haut 5">
            <a:extLst>
              <a:ext uri="{FF2B5EF4-FFF2-40B4-BE49-F238E27FC236}">
                <a16:creationId xmlns:a16="http://schemas.microsoft.com/office/drawing/2014/main" id="{2D491FE2-1BFE-41D0-B437-0236F6B4D31D}"/>
              </a:ext>
            </a:extLst>
          </p:cNvPr>
          <p:cNvSpPr/>
          <p:nvPr/>
        </p:nvSpPr>
        <p:spPr>
          <a:xfrm>
            <a:off x="5124531" y="2844907"/>
            <a:ext cx="350196" cy="8604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Flèche : double flèche verticale 8">
            <a:extLst>
              <a:ext uri="{FF2B5EF4-FFF2-40B4-BE49-F238E27FC236}">
                <a16:creationId xmlns:a16="http://schemas.microsoft.com/office/drawing/2014/main" id="{90495BFB-4C27-49EC-8BD0-2A1D6AFE2530}"/>
              </a:ext>
            </a:extLst>
          </p:cNvPr>
          <p:cNvSpPr/>
          <p:nvPr/>
        </p:nvSpPr>
        <p:spPr>
          <a:xfrm rot="19596057">
            <a:off x="5911898" y="2729726"/>
            <a:ext cx="421201" cy="145620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4920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Grand écran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Forment</dc:creator>
  <cp:lastModifiedBy>Daniel Forment</cp:lastModifiedBy>
  <cp:revision>11</cp:revision>
  <dcterms:created xsi:type="dcterms:W3CDTF">2021-01-12T10:30:55Z</dcterms:created>
  <dcterms:modified xsi:type="dcterms:W3CDTF">2021-01-13T19:29:08Z</dcterms:modified>
</cp:coreProperties>
</file>