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77" y="1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12DC5E-229E-4032-B13C-B40E488753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9C36DA5-BC5C-4E8D-B97F-9D415C1B76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3984C6-2DD7-4F37-8F63-29122E948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223F-BDF2-4657-9FAD-5C6E9A63F46A}" type="datetimeFigureOut">
              <a:rPr lang="fr-BE" smtClean="0"/>
              <a:t>21-01-21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A77A50-0A81-4B9B-BBC4-2E8E39C6A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14DE70-0449-497E-9D77-02F6448EB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E251-6D5C-4473-B274-9D26F8D1B14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09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38A613-BD31-4B84-B14F-112F99006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4D7154F-DF21-4462-9A77-028995E53B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482736-2A01-452E-ACCE-E6B30708D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223F-BDF2-4657-9FAD-5C6E9A63F46A}" type="datetimeFigureOut">
              <a:rPr lang="fr-BE" smtClean="0"/>
              <a:t>21-01-21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A1160A-05A6-434B-A119-E02146664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5FA79B-BD46-492F-8601-FC61F3B20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E251-6D5C-4473-B274-9D26F8D1B14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70889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8091117-7099-4720-A91A-77EE6A6B2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0B36F75-AD09-44DA-8F4C-30460B7ADF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BBA721-2585-4334-963D-7801E6305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223F-BDF2-4657-9FAD-5C6E9A63F46A}" type="datetimeFigureOut">
              <a:rPr lang="fr-BE" smtClean="0"/>
              <a:t>21-01-21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65AD05-B9D0-4A55-85C6-E5BFCA0AB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14358E-1CE1-4891-9ECE-6A14F8DEA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E251-6D5C-4473-B274-9D26F8D1B14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38979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10BD81-3F51-4624-8BE3-9B38A77DC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36A689-887A-4D6F-B41D-EAB49E25C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936D53-C770-4DA8-BC6B-6465D761D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223F-BDF2-4657-9FAD-5C6E9A63F46A}" type="datetimeFigureOut">
              <a:rPr lang="fr-BE" smtClean="0"/>
              <a:t>21-01-21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59EEBBB-2EC7-4354-A07A-5E448FD21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EF64F1-FCEE-4218-B8BF-1140CE62F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E251-6D5C-4473-B274-9D26F8D1B14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6604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289818-7A38-409F-A5B5-53A354356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7210DB-932A-4BFF-84AF-522A7A049C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350E52-AD53-4729-BD29-BECED30B0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223F-BDF2-4657-9FAD-5C6E9A63F46A}" type="datetimeFigureOut">
              <a:rPr lang="fr-BE" smtClean="0"/>
              <a:t>21-01-21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1DEC308-FBC8-4DAF-AD74-A94A8A402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6147D1-1D74-4933-A91F-CE2E44E01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E251-6D5C-4473-B274-9D26F8D1B14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89718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93C1B8-6F14-4241-A660-B3646547D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63B2A5-269E-4362-8F3D-0E567046AF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7CE7215-6395-4C34-A34E-E39E1ACA42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85CC057-9601-473F-8613-757280374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223F-BDF2-4657-9FAD-5C6E9A63F46A}" type="datetimeFigureOut">
              <a:rPr lang="fr-BE" smtClean="0"/>
              <a:t>21-01-21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2BA5BB3-A6BA-40D0-9615-C2CAA7AB1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0C28DB-574C-4503-A2E8-2DAB5B565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E251-6D5C-4473-B274-9D26F8D1B14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35099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168140-ADCF-4294-A706-836857501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2B80F72-10E7-40C7-A0D7-F88B89294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7420F7B-EF18-42BC-95F3-259E4BC15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E863F0A-6982-469A-A1A6-FB66610689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D0848D8-EAB8-4E76-A081-360DB3C27D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C88C9CD-97E7-43DF-BBF1-EFBE113C0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223F-BDF2-4657-9FAD-5C6E9A63F46A}" type="datetimeFigureOut">
              <a:rPr lang="fr-BE" smtClean="0"/>
              <a:t>21-01-21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AD21860-95EC-4091-B7BA-BBB6AC64E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FE263CA-FC87-4613-A532-D11B7B26C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E251-6D5C-4473-B274-9D26F8D1B14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82417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858E53-CF4F-420C-A020-5FD824FF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415A234-A114-47ED-94D0-728101AF7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223F-BDF2-4657-9FAD-5C6E9A63F46A}" type="datetimeFigureOut">
              <a:rPr lang="fr-BE" smtClean="0"/>
              <a:t>21-01-21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4AD5026-E6D4-4C2D-AAA2-6345DFA3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4959623-A359-4C84-A288-9256E7567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E251-6D5C-4473-B274-9D26F8D1B14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38770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1DE4484-D33A-4662-B1E1-03C53FD90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223F-BDF2-4657-9FAD-5C6E9A63F46A}" type="datetimeFigureOut">
              <a:rPr lang="fr-BE" smtClean="0"/>
              <a:t>21-01-21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C35C64A-CB8C-443B-99A2-43D0A24B5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684A77D-3106-4F29-88B6-75A765BA5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E251-6D5C-4473-B274-9D26F8D1B14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7350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3A8008-3795-401E-B9C6-EF56950B9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D7FA10-E5E7-4931-ABE3-8EF9C6AAA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878A9D0-B276-4CA1-83AA-F2CC1DCCD4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B661D72-A275-4B88-83D6-FD0665240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223F-BDF2-4657-9FAD-5C6E9A63F46A}" type="datetimeFigureOut">
              <a:rPr lang="fr-BE" smtClean="0"/>
              <a:t>21-01-21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9A3F7F5-FEE5-4103-98F4-91CF3BBF2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7931D0E-FF03-4BF1-A6EC-43286EB88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E251-6D5C-4473-B274-9D26F8D1B14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79304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D4E12B-4F44-487F-9981-9C8F8A8B9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3802542-AD18-4BC3-B0CB-DAB5A22136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53DCEC5-1E9B-45BC-B400-E7E32C07E7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25D69DD-3AB6-4786-8E44-51B9F3803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223F-BDF2-4657-9FAD-5C6E9A63F46A}" type="datetimeFigureOut">
              <a:rPr lang="fr-BE" smtClean="0"/>
              <a:t>21-01-21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90967D0-370E-4D35-9801-05AFA9A98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9F955B1-ADE4-420B-ABC3-4C8776295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E251-6D5C-4473-B274-9D26F8D1B14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86271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F43CF3E-DA41-44B5-AC3C-87CF7B735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657AF5D-4ACC-4690-A0CD-70E94F1893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09305A-1816-4C04-B854-83B64E2C3A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5223F-BDF2-4657-9FAD-5C6E9A63F46A}" type="datetimeFigureOut">
              <a:rPr lang="fr-BE" smtClean="0"/>
              <a:t>21-01-21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6517AB-FD4E-43FD-80D2-115DDB5670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73EA29-7769-4172-963C-AED4964BC9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EE251-6D5C-4473-B274-9D26F8D1B14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70811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5251D88-70BF-461C-AA70-F7435468EA8B}"/>
              </a:ext>
            </a:extLst>
          </p:cNvPr>
          <p:cNvSpPr/>
          <p:nvPr/>
        </p:nvSpPr>
        <p:spPr>
          <a:xfrm>
            <a:off x="1038726" y="545432"/>
            <a:ext cx="1479885" cy="7138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Exigences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61E286F-03FA-4B1E-9932-472417D8D72B}"/>
              </a:ext>
            </a:extLst>
          </p:cNvPr>
          <p:cNvSpPr/>
          <p:nvPr/>
        </p:nvSpPr>
        <p:spPr>
          <a:xfrm>
            <a:off x="2518611" y="1463843"/>
            <a:ext cx="1479885" cy="7138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Analyse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D76C5BE-C8E6-49B6-A118-7613118A1AE0}"/>
              </a:ext>
            </a:extLst>
          </p:cNvPr>
          <p:cNvSpPr/>
          <p:nvPr/>
        </p:nvSpPr>
        <p:spPr>
          <a:xfrm>
            <a:off x="3998496" y="2382254"/>
            <a:ext cx="1479885" cy="7138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Conception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D3C0BA-929A-4A08-AC65-004B979004C2}"/>
              </a:ext>
            </a:extLst>
          </p:cNvPr>
          <p:cNvSpPr/>
          <p:nvPr/>
        </p:nvSpPr>
        <p:spPr>
          <a:xfrm>
            <a:off x="5478381" y="3300665"/>
            <a:ext cx="1479885" cy="7138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Mise en </a:t>
            </a:r>
            <a:r>
              <a:rPr lang="fr-BE" dirty="0" err="1"/>
              <a:t>oeuvre</a:t>
            </a:r>
            <a:endParaRPr lang="fr-BE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74656C-A759-494D-A164-2DAA3AC291C3}"/>
              </a:ext>
            </a:extLst>
          </p:cNvPr>
          <p:cNvSpPr/>
          <p:nvPr/>
        </p:nvSpPr>
        <p:spPr>
          <a:xfrm>
            <a:off x="6958266" y="4219076"/>
            <a:ext cx="1479885" cy="7138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Validation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F791FA8-62D0-4139-8B66-FA2E9253141D}"/>
              </a:ext>
            </a:extLst>
          </p:cNvPr>
          <p:cNvSpPr/>
          <p:nvPr/>
        </p:nvSpPr>
        <p:spPr>
          <a:xfrm>
            <a:off x="8438151" y="5137487"/>
            <a:ext cx="1479885" cy="7138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Mise en service</a:t>
            </a:r>
          </a:p>
        </p:txBody>
      </p:sp>
      <p:sp>
        <p:nvSpPr>
          <p:cNvPr id="9" name="Flèche : virage 8">
            <a:extLst>
              <a:ext uri="{FF2B5EF4-FFF2-40B4-BE49-F238E27FC236}">
                <a16:creationId xmlns:a16="http://schemas.microsoft.com/office/drawing/2014/main" id="{EA59ABB2-4E78-48BE-A540-217EC9C58704}"/>
              </a:ext>
            </a:extLst>
          </p:cNvPr>
          <p:cNvSpPr/>
          <p:nvPr/>
        </p:nvSpPr>
        <p:spPr>
          <a:xfrm rot="5400000">
            <a:off x="8640678" y="4517859"/>
            <a:ext cx="477252" cy="48928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0" name="Flèche : virage 9">
            <a:extLst>
              <a:ext uri="{FF2B5EF4-FFF2-40B4-BE49-F238E27FC236}">
                <a16:creationId xmlns:a16="http://schemas.microsoft.com/office/drawing/2014/main" id="{CBBFF130-7E27-443B-B296-F8D37C6D288B}"/>
              </a:ext>
            </a:extLst>
          </p:cNvPr>
          <p:cNvSpPr/>
          <p:nvPr/>
        </p:nvSpPr>
        <p:spPr>
          <a:xfrm rot="5400000">
            <a:off x="4140868" y="1754605"/>
            <a:ext cx="477252" cy="48928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1" name="Flèche : virage 10">
            <a:extLst>
              <a:ext uri="{FF2B5EF4-FFF2-40B4-BE49-F238E27FC236}">
                <a16:creationId xmlns:a16="http://schemas.microsoft.com/office/drawing/2014/main" id="{47A41B34-B23C-4809-8D89-D106ED8512A9}"/>
              </a:ext>
            </a:extLst>
          </p:cNvPr>
          <p:cNvSpPr/>
          <p:nvPr/>
        </p:nvSpPr>
        <p:spPr>
          <a:xfrm rot="5400000">
            <a:off x="5644815" y="2681037"/>
            <a:ext cx="477252" cy="48928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2" name="Flèche : virage 11">
            <a:extLst>
              <a:ext uri="{FF2B5EF4-FFF2-40B4-BE49-F238E27FC236}">
                <a16:creationId xmlns:a16="http://schemas.microsoft.com/office/drawing/2014/main" id="{37AB0E5C-BE0B-4201-8111-C091C0BA0AD9}"/>
              </a:ext>
            </a:extLst>
          </p:cNvPr>
          <p:cNvSpPr/>
          <p:nvPr/>
        </p:nvSpPr>
        <p:spPr>
          <a:xfrm rot="5400000">
            <a:off x="7120689" y="3583405"/>
            <a:ext cx="477252" cy="48928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3" name="Flèche : virage 12">
            <a:extLst>
              <a:ext uri="{FF2B5EF4-FFF2-40B4-BE49-F238E27FC236}">
                <a16:creationId xmlns:a16="http://schemas.microsoft.com/office/drawing/2014/main" id="{343411AC-3A58-4E09-8803-C4716334C3AF}"/>
              </a:ext>
            </a:extLst>
          </p:cNvPr>
          <p:cNvSpPr/>
          <p:nvPr/>
        </p:nvSpPr>
        <p:spPr>
          <a:xfrm rot="5400000">
            <a:off x="2656973" y="776037"/>
            <a:ext cx="477252" cy="48928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FF81171A-A4B1-4C05-A2B8-1394275FB0CA}"/>
              </a:ext>
            </a:extLst>
          </p:cNvPr>
          <p:cNvSpPr txBox="1"/>
          <p:nvPr/>
        </p:nvSpPr>
        <p:spPr>
          <a:xfrm>
            <a:off x="6256421" y="1366591"/>
            <a:ext cx="30399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b="1" dirty="0"/>
              <a:t>Modèle en cascade générique</a:t>
            </a:r>
          </a:p>
          <a:p>
            <a:endParaRPr lang="fr-BE" b="1" dirty="0"/>
          </a:p>
          <a:p>
            <a:pPr algn="ctr"/>
            <a:r>
              <a:rPr lang="fr-BE" sz="1200" dirty="0"/>
              <a:t>Les étapes s’exécutent en séquence.</a:t>
            </a:r>
          </a:p>
          <a:p>
            <a:pPr algn="ctr"/>
            <a:r>
              <a:rPr lang="fr-BE" sz="1200" dirty="0"/>
              <a:t>Chaque étape dépend de l’étape précédente.</a:t>
            </a:r>
          </a:p>
        </p:txBody>
      </p:sp>
    </p:spTree>
    <p:extLst>
      <p:ext uri="{BB962C8B-B14F-4D97-AF65-F5344CB8AC3E}">
        <p14:creationId xmlns:p14="http://schemas.microsoft.com/office/powerpoint/2010/main" val="3707565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5251D88-70BF-461C-AA70-F7435468EA8B}"/>
              </a:ext>
            </a:extLst>
          </p:cNvPr>
          <p:cNvSpPr/>
          <p:nvPr/>
        </p:nvSpPr>
        <p:spPr>
          <a:xfrm>
            <a:off x="1038726" y="545432"/>
            <a:ext cx="1479885" cy="7138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Initialisation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61E286F-03FA-4B1E-9932-472417D8D72B}"/>
              </a:ext>
            </a:extLst>
          </p:cNvPr>
          <p:cNvSpPr/>
          <p:nvPr/>
        </p:nvSpPr>
        <p:spPr>
          <a:xfrm>
            <a:off x="2518611" y="1463843"/>
            <a:ext cx="1479885" cy="7138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Planification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D76C5BE-C8E6-49B6-A118-7613118A1AE0}"/>
              </a:ext>
            </a:extLst>
          </p:cNvPr>
          <p:cNvSpPr/>
          <p:nvPr/>
        </p:nvSpPr>
        <p:spPr>
          <a:xfrm>
            <a:off x="3998496" y="2382254"/>
            <a:ext cx="1479885" cy="7138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Exécution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D3C0BA-929A-4A08-AC65-004B979004C2}"/>
              </a:ext>
            </a:extLst>
          </p:cNvPr>
          <p:cNvSpPr/>
          <p:nvPr/>
        </p:nvSpPr>
        <p:spPr>
          <a:xfrm>
            <a:off x="5478381" y="3300665"/>
            <a:ext cx="1479885" cy="7138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Contrôle et suivi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74656C-A759-494D-A164-2DAA3AC291C3}"/>
              </a:ext>
            </a:extLst>
          </p:cNvPr>
          <p:cNvSpPr/>
          <p:nvPr/>
        </p:nvSpPr>
        <p:spPr>
          <a:xfrm>
            <a:off x="6958266" y="4219076"/>
            <a:ext cx="1479885" cy="7138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Clôture</a:t>
            </a:r>
          </a:p>
        </p:txBody>
      </p:sp>
      <p:sp>
        <p:nvSpPr>
          <p:cNvPr id="10" name="Flèche : virage 9">
            <a:extLst>
              <a:ext uri="{FF2B5EF4-FFF2-40B4-BE49-F238E27FC236}">
                <a16:creationId xmlns:a16="http://schemas.microsoft.com/office/drawing/2014/main" id="{CBBFF130-7E27-443B-B296-F8D37C6D288B}"/>
              </a:ext>
            </a:extLst>
          </p:cNvPr>
          <p:cNvSpPr/>
          <p:nvPr/>
        </p:nvSpPr>
        <p:spPr>
          <a:xfrm rot="5400000">
            <a:off x="4140868" y="1754605"/>
            <a:ext cx="477252" cy="48928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1" name="Flèche : virage 10">
            <a:extLst>
              <a:ext uri="{FF2B5EF4-FFF2-40B4-BE49-F238E27FC236}">
                <a16:creationId xmlns:a16="http://schemas.microsoft.com/office/drawing/2014/main" id="{47A41B34-B23C-4809-8D89-D106ED8512A9}"/>
              </a:ext>
            </a:extLst>
          </p:cNvPr>
          <p:cNvSpPr/>
          <p:nvPr/>
        </p:nvSpPr>
        <p:spPr>
          <a:xfrm rot="5400000">
            <a:off x="5644815" y="2681037"/>
            <a:ext cx="477252" cy="48928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2" name="Flèche : virage 11">
            <a:extLst>
              <a:ext uri="{FF2B5EF4-FFF2-40B4-BE49-F238E27FC236}">
                <a16:creationId xmlns:a16="http://schemas.microsoft.com/office/drawing/2014/main" id="{37AB0E5C-BE0B-4201-8111-C091C0BA0AD9}"/>
              </a:ext>
            </a:extLst>
          </p:cNvPr>
          <p:cNvSpPr/>
          <p:nvPr/>
        </p:nvSpPr>
        <p:spPr>
          <a:xfrm rot="5400000">
            <a:off x="7120689" y="3583405"/>
            <a:ext cx="477252" cy="48928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3" name="Flèche : virage 12">
            <a:extLst>
              <a:ext uri="{FF2B5EF4-FFF2-40B4-BE49-F238E27FC236}">
                <a16:creationId xmlns:a16="http://schemas.microsoft.com/office/drawing/2014/main" id="{343411AC-3A58-4E09-8803-C4716334C3AF}"/>
              </a:ext>
            </a:extLst>
          </p:cNvPr>
          <p:cNvSpPr/>
          <p:nvPr/>
        </p:nvSpPr>
        <p:spPr>
          <a:xfrm rot="5400000">
            <a:off x="2656973" y="776037"/>
            <a:ext cx="477252" cy="48928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FF81171A-A4B1-4C05-A2B8-1394275FB0CA}"/>
              </a:ext>
            </a:extLst>
          </p:cNvPr>
          <p:cNvSpPr txBox="1"/>
          <p:nvPr/>
        </p:nvSpPr>
        <p:spPr>
          <a:xfrm>
            <a:off x="6256421" y="1366591"/>
            <a:ext cx="34931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b="1" dirty="0"/>
              <a:t>Méthodologie projet en cascade</a:t>
            </a:r>
          </a:p>
          <a:p>
            <a:endParaRPr lang="fr-BE" b="1" dirty="0"/>
          </a:p>
          <a:p>
            <a:pPr algn="ctr"/>
            <a:r>
              <a:rPr lang="fr-BE" sz="1200" dirty="0"/>
              <a:t>Les étapes s’exécutent en séquence.</a:t>
            </a:r>
          </a:p>
          <a:p>
            <a:pPr algn="ctr"/>
            <a:r>
              <a:rPr lang="fr-BE" sz="1200" dirty="0"/>
              <a:t>Chaque étape est essentielle.</a:t>
            </a:r>
          </a:p>
          <a:p>
            <a:pPr algn="ctr"/>
            <a:r>
              <a:rPr lang="fr-BE" sz="1200" dirty="0"/>
              <a:t>Chaque étape est approuvée et documentée.</a:t>
            </a:r>
          </a:p>
        </p:txBody>
      </p:sp>
    </p:spTree>
    <p:extLst>
      <p:ext uri="{BB962C8B-B14F-4D97-AF65-F5344CB8AC3E}">
        <p14:creationId xmlns:p14="http://schemas.microsoft.com/office/powerpoint/2010/main" val="1309672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5251D88-70BF-461C-AA70-F7435468EA8B}"/>
              </a:ext>
            </a:extLst>
          </p:cNvPr>
          <p:cNvSpPr/>
          <p:nvPr/>
        </p:nvSpPr>
        <p:spPr>
          <a:xfrm>
            <a:off x="1038726" y="545432"/>
            <a:ext cx="1479885" cy="7138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Initialisation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61E286F-03FA-4B1E-9932-472417D8D72B}"/>
              </a:ext>
            </a:extLst>
          </p:cNvPr>
          <p:cNvSpPr/>
          <p:nvPr/>
        </p:nvSpPr>
        <p:spPr>
          <a:xfrm>
            <a:off x="2518611" y="1463843"/>
            <a:ext cx="1479885" cy="7138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Planification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D76C5BE-C8E6-49B6-A118-7613118A1AE0}"/>
              </a:ext>
            </a:extLst>
          </p:cNvPr>
          <p:cNvSpPr/>
          <p:nvPr/>
        </p:nvSpPr>
        <p:spPr>
          <a:xfrm>
            <a:off x="3998496" y="2382254"/>
            <a:ext cx="1479885" cy="7138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Exécution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D3C0BA-929A-4A08-AC65-004B979004C2}"/>
              </a:ext>
            </a:extLst>
          </p:cNvPr>
          <p:cNvSpPr/>
          <p:nvPr/>
        </p:nvSpPr>
        <p:spPr>
          <a:xfrm>
            <a:off x="5478381" y="3300665"/>
            <a:ext cx="1479885" cy="7138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Contrôle et suivi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74656C-A759-494D-A164-2DAA3AC291C3}"/>
              </a:ext>
            </a:extLst>
          </p:cNvPr>
          <p:cNvSpPr/>
          <p:nvPr/>
        </p:nvSpPr>
        <p:spPr>
          <a:xfrm>
            <a:off x="6958266" y="4219076"/>
            <a:ext cx="1479885" cy="7138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Clôture</a:t>
            </a:r>
          </a:p>
        </p:txBody>
      </p:sp>
      <p:sp>
        <p:nvSpPr>
          <p:cNvPr id="10" name="Flèche : virage 9">
            <a:extLst>
              <a:ext uri="{FF2B5EF4-FFF2-40B4-BE49-F238E27FC236}">
                <a16:creationId xmlns:a16="http://schemas.microsoft.com/office/drawing/2014/main" id="{CBBFF130-7E27-443B-B296-F8D37C6D288B}"/>
              </a:ext>
            </a:extLst>
          </p:cNvPr>
          <p:cNvSpPr/>
          <p:nvPr/>
        </p:nvSpPr>
        <p:spPr>
          <a:xfrm rot="5400000">
            <a:off x="4140868" y="1754605"/>
            <a:ext cx="477252" cy="48928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1" name="Flèche : virage 10">
            <a:extLst>
              <a:ext uri="{FF2B5EF4-FFF2-40B4-BE49-F238E27FC236}">
                <a16:creationId xmlns:a16="http://schemas.microsoft.com/office/drawing/2014/main" id="{47A41B34-B23C-4809-8D89-D106ED8512A9}"/>
              </a:ext>
            </a:extLst>
          </p:cNvPr>
          <p:cNvSpPr/>
          <p:nvPr/>
        </p:nvSpPr>
        <p:spPr>
          <a:xfrm rot="5400000">
            <a:off x="5644815" y="2681037"/>
            <a:ext cx="477252" cy="48928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2" name="Flèche : virage 11">
            <a:extLst>
              <a:ext uri="{FF2B5EF4-FFF2-40B4-BE49-F238E27FC236}">
                <a16:creationId xmlns:a16="http://schemas.microsoft.com/office/drawing/2014/main" id="{37AB0E5C-BE0B-4201-8111-C091C0BA0AD9}"/>
              </a:ext>
            </a:extLst>
          </p:cNvPr>
          <p:cNvSpPr/>
          <p:nvPr/>
        </p:nvSpPr>
        <p:spPr>
          <a:xfrm rot="5400000">
            <a:off x="7120689" y="3583405"/>
            <a:ext cx="477252" cy="48928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3" name="Flèche : virage 12">
            <a:extLst>
              <a:ext uri="{FF2B5EF4-FFF2-40B4-BE49-F238E27FC236}">
                <a16:creationId xmlns:a16="http://schemas.microsoft.com/office/drawing/2014/main" id="{343411AC-3A58-4E09-8803-C4716334C3AF}"/>
              </a:ext>
            </a:extLst>
          </p:cNvPr>
          <p:cNvSpPr/>
          <p:nvPr/>
        </p:nvSpPr>
        <p:spPr>
          <a:xfrm rot="5400000">
            <a:off x="2656973" y="776037"/>
            <a:ext cx="477252" cy="48928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FF81171A-A4B1-4C05-A2B8-1394275FB0CA}"/>
              </a:ext>
            </a:extLst>
          </p:cNvPr>
          <p:cNvSpPr txBox="1"/>
          <p:nvPr/>
        </p:nvSpPr>
        <p:spPr>
          <a:xfrm>
            <a:off x="6180221" y="466232"/>
            <a:ext cx="349316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b="1" dirty="0"/>
              <a:t>Méthodologie projet en cascade de type Stage </a:t>
            </a:r>
            <a:r>
              <a:rPr lang="fr-BE" b="1" dirty="0" err="1"/>
              <a:t>Gate</a:t>
            </a:r>
            <a:endParaRPr lang="fr-BE" b="1" dirty="0"/>
          </a:p>
          <a:p>
            <a:endParaRPr lang="fr-BE" b="1" dirty="0"/>
          </a:p>
          <a:p>
            <a:pPr algn="ctr"/>
            <a:r>
              <a:rPr lang="fr-BE" sz="1200" dirty="0"/>
              <a:t>Les étapes s’exécutent en séquence.</a:t>
            </a:r>
          </a:p>
          <a:p>
            <a:pPr algn="ctr"/>
            <a:r>
              <a:rPr lang="fr-BE" sz="1200" dirty="0"/>
              <a:t>Chaque étape est essentielle.</a:t>
            </a:r>
          </a:p>
          <a:p>
            <a:pPr algn="ctr"/>
            <a:endParaRPr lang="fr-BE" sz="1200" dirty="0"/>
          </a:p>
          <a:p>
            <a:pPr algn="ctr"/>
            <a:r>
              <a:rPr lang="fr-BE" sz="1200" dirty="0"/>
              <a:t>Chaque étape est suivie d’une « porte ».</a:t>
            </a:r>
          </a:p>
          <a:p>
            <a:pPr algn="ctr"/>
            <a:r>
              <a:rPr lang="fr-BE" sz="1200" dirty="0"/>
              <a:t>Une possibilité est donnée de retourner à l’étape précédente en cas de non-respect des engagements ou de problèmes de qualité.</a:t>
            </a:r>
          </a:p>
        </p:txBody>
      </p:sp>
      <p:sp>
        <p:nvSpPr>
          <p:cNvPr id="16" name="Flèche : virage 15">
            <a:extLst>
              <a:ext uri="{FF2B5EF4-FFF2-40B4-BE49-F238E27FC236}">
                <a16:creationId xmlns:a16="http://schemas.microsoft.com/office/drawing/2014/main" id="{1F088C3D-D3B7-4924-AB40-63DAFBB5CD12}"/>
              </a:ext>
            </a:extLst>
          </p:cNvPr>
          <p:cNvSpPr/>
          <p:nvPr/>
        </p:nvSpPr>
        <p:spPr>
          <a:xfrm rot="16200000">
            <a:off x="4780549" y="3234492"/>
            <a:ext cx="477252" cy="489284"/>
          </a:xfrm>
          <a:prstGeom prst="ben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7" name="Flèche : virage 16">
            <a:extLst>
              <a:ext uri="{FF2B5EF4-FFF2-40B4-BE49-F238E27FC236}">
                <a16:creationId xmlns:a16="http://schemas.microsoft.com/office/drawing/2014/main" id="{42591255-3D84-4A13-9D43-8B7F918141EC}"/>
              </a:ext>
            </a:extLst>
          </p:cNvPr>
          <p:cNvSpPr/>
          <p:nvPr/>
        </p:nvSpPr>
        <p:spPr>
          <a:xfrm rot="16200000">
            <a:off x="3244517" y="2327108"/>
            <a:ext cx="477252" cy="489284"/>
          </a:xfrm>
          <a:prstGeom prst="ben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8" name="Flèche : virage 17">
            <a:extLst>
              <a:ext uri="{FF2B5EF4-FFF2-40B4-BE49-F238E27FC236}">
                <a16:creationId xmlns:a16="http://schemas.microsoft.com/office/drawing/2014/main" id="{0DB2FB3A-99F0-4345-8A11-095546A92D56}"/>
              </a:ext>
            </a:extLst>
          </p:cNvPr>
          <p:cNvSpPr/>
          <p:nvPr/>
        </p:nvSpPr>
        <p:spPr>
          <a:xfrm rot="16200000">
            <a:off x="1784684" y="1404688"/>
            <a:ext cx="477252" cy="489284"/>
          </a:xfrm>
          <a:prstGeom prst="ben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6995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Microsoft Office PowerPoint</Application>
  <PresentationFormat>Grand écran</PresentationFormat>
  <Paragraphs>32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Daniel Forment</dc:creator>
  <cp:lastModifiedBy>Daniel Forment</cp:lastModifiedBy>
  <cp:revision>7</cp:revision>
  <dcterms:created xsi:type="dcterms:W3CDTF">2021-01-21T15:05:30Z</dcterms:created>
  <dcterms:modified xsi:type="dcterms:W3CDTF">2021-01-21T16:52:02Z</dcterms:modified>
</cp:coreProperties>
</file>